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70" r:id="rId3"/>
    <p:sldId id="269" r:id="rId4"/>
    <p:sldId id="268" r:id="rId5"/>
    <p:sldId id="273" r:id="rId6"/>
    <p:sldId id="272" r:id="rId7"/>
    <p:sldId id="291" r:id="rId8"/>
    <p:sldId id="260" r:id="rId9"/>
    <p:sldId id="279" r:id="rId10"/>
    <p:sldId id="274" r:id="rId11"/>
    <p:sldId id="262" r:id="rId12"/>
    <p:sldId id="265" r:id="rId13"/>
    <p:sldId id="292" r:id="rId14"/>
    <p:sldId id="275" r:id="rId15"/>
    <p:sldId id="280" r:id="rId16"/>
    <p:sldId id="276" r:id="rId17"/>
    <p:sldId id="277" r:id="rId18"/>
    <p:sldId id="296" r:id="rId19"/>
    <p:sldId id="293" r:id="rId20"/>
    <p:sldId id="281" r:id="rId21"/>
    <p:sldId id="282" r:id="rId22"/>
    <p:sldId id="283" r:id="rId23"/>
    <p:sldId id="284" r:id="rId24"/>
    <p:sldId id="297" r:id="rId25"/>
    <p:sldId id="294" r:id="rId26"/>
    <p:sldId id="287" r:id="rId27"/>
    <p:sldId id="286" r:id="rId28"/>
    <p:sldId id="288" r:id="rId29"/>
    <p:sldId id="289" r:id="rId30"/>
    <p:sldId id="298" r:id="rId31"/>
    <p:sldId id="295" r:id="rId32"/>
    <p:sldId id="261" r:id="rId33"/>
  </p:sldIdLst>
  <p:sldSz cx="12192000" cy="6858000"/>
  <p:notesSz cx="6954838" cy="92408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Medium" panose="020B0604020202020204" charset="0"/>
      <p:regular r:id="rId40"/>
      <p:italic r:id="rId41"/>
    </p:embeddedFont>
    <p:embeddedFont>
      <p:font typeface="Montserrat SemiBold" panose="020B0604020202020204" charset="0"/>
      <p:bold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9A2"/>
    <a:srgbClr val="6E152E"/>
    <a:srgbClr val="BC945A"/>
    <a:srgbClr val="245C4F"/>
    <a:srgbClr val="A42145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6"/>
    <p:restoredTop sz="86332"/>
  </p:normalViewPr>
  <p:slideViewPr>
    <p:cSldViewPr snapToGrid="0" snapToObjects="1">
      <p:cViewPr varScale="1">
        <p:scale>
          <a:sx n="99" d="100"/>
          <a:sy n="99" d="100"/>
        </p:scale>
        <p:origin x="13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5700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44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76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04/11/2024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04/11/2024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ocs.google.com/forms/d/e/1FAIpQLSfST8WgZnsgCLBmARBMz-Z-FdXD-XOJMABpqG6mCd9XMwrgmg/viewform?usp=sf_link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CARRERAS </a:t>
            </a:r>
            <a:r>
              <a:rPr lang="es-MX" dirty="0"/>
              <a:t>QUE OFERTA </a:t>
            </a:r>
            <a:br>
              <a:rPr lang="es-MX" dirty="0"/>
            </a:br>
            <a:r>
              <a:rPr lang="es-MX" dirty="0"/>
              <a:t>EL CETIS-31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400" i="1" dirty="0"/>
              <a:t>“LEONA VICARIO</a:t>
            </a:r>
            <a:r>
              <a:rPr lang="es-MX" dirty="0"/>
              <a:t>	“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5177E1-E0EC-E008-97B5-DAE6BCAB4944}"/>
              </a:ext>
            </a:extLst>
          </p:cNvPr>
          <p:cNvGrpSpPr>
            <a:grpSpLocks/>
          </p:cNvGrpSpPr>
          <p:nvPr/>
        </p:nvGrpSpPr>
        <p:grpSpPr>
          <a:xfrm>
            <a:off x="6095999" y="5600910"/>
            <a:ext cx="5665997" cy="743162"/>
            <a:chOff x="6547558" y="5679252"/>
            <a:chExt cx="4989684" cy="654456"/>
          </a:xfrm>
        </p:grpSpPr>
        <p:pic>
          <p:nvPicPr>
            <p:cNvPr id="5" name="Imagen 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4812E88D-2D84-CA65-BF46-D94AEFF43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7558" y="5687113"/>
              <a:ext cx="2665323" cy="646595"/>
            </a:xfrm>
            <a:prstGeom prst="rect">
              <a:avLst/>
            </a:prstGeom>
          </p:spPr>
        </p:pic>
        <p:pic>
          <p:nvPicPr>
            <p:cNvPr id="7" name="Imagen 6" descr="Texto&#10;&#10;Descripción generada automáticamente">
              <a:extLst>
                <a:ext uri="{FF2B5EF4-FFF2-40B4-BE49-F238E27FC236}">
                  <a16:creationId xmlns:a16="http://schemas.microsoft.com/office/drawing/2014/main" id="{A4BE402F-8A7D-3981-D519-CE5A9F76D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7127" y="5679252"/>
              <a:ext cx="1910115" cy="635850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5E651A1-D1FC-7577-5E10-6DC3A5FCCB60}"/>
                </a:ext>
              </a:extLst>
            </p:cNvPr>
            <p:cNvCxnSpPr>
              <a:cxnSpLocks/>
            </p:cNvCxnSpPr>
            <p:nvPr/>
          </p:nvCxnSpPr>
          <p:spPr>
            <a:xfrm>
              <a:off x="9403645" y="5757332"/>
              <a:ext cx="0" cy="47969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26AB932-EBB6-45BA-AFDC-148C75C2A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66" y="327108"/>
            <a:ext cx="1235330" cy="12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D33D7-17A8-40EC-BB17-E2219911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046" y="884693"/>
            <a:ext cx="10515600" cy="4798477"/>
          </a:xfrm>
        </p:spPr>
        <p:txBody>
          <a:bodyPr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Además, se presentan las Habilidades para la Vida y el Trabajo agrupadas en cuatro dimensiones, que enriquecen el perfil de egreso del bachiller.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1. Empoderamiento: Regulación de emociones, Autoconocimiento y Comunicación.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Empleabilidad: Logro de metas, Autonomía y Toma de decisiones.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Aprendizaje: Resolución de problemas, Mentalidad de crecimiento y Creatividad.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Ciudadanía: Trabajo en equipo y colaboración, Conciencia social y Empatía.</a:t>
            </a:r>
          </a:p>
        </p:txBody>
      </p:sp>
    </p:spTree>
    <p:extLst>
      <p:ext uri="{BB962C8B-B14F-4D97-AF65-F5344CB8AC3E}">
        <p14:creationId xmlns:p14="http://schemas.microsoft.com/office/powerpoint/2010/main" val="374051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B8D69B6-2DA2-59A3-23A5-2B6B89971767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C4ADC37-0A60-B9E7-7D6A-04E654F5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C9B940B-140D-568C-CCE7-F53F0C52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341F1D8-1300-B620-A3E4-A1A8A07517A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26C9C-AA07-4C27-BDC7-E24952D0D9CC}"/>
              </a:ext>
            </a:extLst>
          </p:cNvPr>
          <p:cNvSpPr txBox="1"/>
          <p:nvPr/>
        </p:nvSpPr>
        <p:spPr>
          <a:xfrm>
            <a:off x="744038" y="1247865"/>
            <a:ext cx="110653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Todas estas competencias posibilitan al egresado: </a:t>
            </a:r>
          </a:p>
          <a:p>
            <a:endParaRPr lang="es-MX" sz="3200" b="1" dirty="0"/>
          </a:p>
          <a:p>
            <a:endParaRPr lang="es-MX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Que se incorpore al mundo laboral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Continuar su trayectoria educativa en el nivel superior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Desarrollar procesos productivos independientes, de acuerdo con sus intereses profesionales o las necesidades en su entorno social. </a:t>
            </a:r>
          </a:p>
        </p:txBody>
      </p:sp>
    </p:spTree>
    <p:extLst>
      <p:ext uri="{BB962C8B-B14F-4D97-AF65-F5344CB8AC3E}">
        <p14:creationId xmlns:p14="http://schemas.microsoft.com/office/powerpoint/2010/main" val="413174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06" y="-114434"/>
            <a:ext cx="10521951" cy="1806095"/>
          </a:xfrm>
        </p:spPr>
        <p:txBody>
          <a:bodyPr>
            <a:normAutofit/>
          </a:bodyPr>
          <a:lstStyle/>
          <a:p>
            <a:r>
              <a:rPr lang="es-MX" sz="3200" dirty="0"/>
              <a:t>Estructura curricular del bachillerato</a:t>
            </a:r>
            <a:br>
              <a:rPr lang="es-MX" sz="3200" dirty="0"/>
            </a:br>
            <a:r>
              <a:rPr lang="es-MX" sz="3200" dirty="0"/>
              <a:t> con carrera técnica en A.R.H.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1489054-9266-7D3E-1EFC-9CAD50955515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A6D3E34C-CA1D-9512-FD77-918E5942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40D6E3C-DDAE-6488-9CEE-E3231241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B44607E-BA77-2D8A-FFC4-ADD35C8CCF9C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138ECC8-8145-F752-F01D-72C7C0894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401918"/>
              </p:ext>
            </p:extLst>
          </p:nvPr>
        </p:nvGraphicFramePr>
        <p:xfrm>
          <a:off x="1470669" y="1720167"/>
          <a:ext cx="9606223" cy="43536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61655">
                  <a:extLst>
                    <a:ext uri="{9D8B030D-6E8A-4147-A177-3AD203B41FA5}">
                      <a16:colId xmlns:a16="http://schemas.microsoft.com/office/drawing/2014/main" val="2311473986"/>
                    </a:ext>
                  </a:extLst>
                </a:gridCol>
                <a:gridCol w="1481475">
                  <a:extLst>
                    <a:ext uri="{9D8B030D-6E8A-4147-A177-3AD203B41FA5}">
                      <a16:colId xmlns:a16="http://schemas.microsoft.com/office/drawing/2014/main" val="3448418411"/>
                    </a:ext>
                  </a:extLst>
                </a:gridCol>
                <a:gridCol w="1384728">
                  <a:extLst>
                    <a:ext uri="{9D8B030D-6E8A-4147-A177-3AD203B41FA5}">
                      <a16:colId xmlns:a16="http://schemas.microsoft.com/office/drawing/2014/main" val="1807714714"/>
                    </a:ext>
                  </a:extLst>
                </a:gridCol>
                <a:gridCol w="1730252">
                  <a:extLst>
                    <a:ext uri="{9D8B030D-6E8A-4147-A177-3AD203B41FA5}">
                      <a16:colId xmlns:a16="http://schemas.microsoft.com/office/drawing/2014/main" val="3748831630"/>
                    </a:ext>
                  </a:extLst>
                </a:gridCol>
                <a:gridCol w="1474894">
                  <a:extLst>
                    <a:ext uri="{9D8B030D-6E8A-4147-A177-3AD203B41FA5}">
                      <a16:colId xmlns:a16="http://schemas.microsoft.com/office/drawing/2014/main" val="3598176678"/>
                    </a:ext>
                  </a:extLst>
                </a:gridCol>
                <a:gridCol w="2273219">
                  <a:extLst>
                    <a:ext uri="{9D8B030D-6E8A-4147-A177-3AD203B41FA5}">
                      <a16:colId xmlns:a16="http://schemas.microsoft.com/office/drawing/2014/main" val="3188576575"/>
                    </a:ext>
                  </a:extLst>
                </a:gridCol>
              </a:tblGrid>
              <a:tr h="962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1°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2°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3°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4°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5°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6° SEMESTRE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extLst>
                  <a:ext uri="{0D108BD9-81ED-4DB2-BD59-A6C34878D82A}">
                    <a16:rowId xmlns:a16="http://schemas.microsoft.com/office/drawing/2014/main" val="1687280256"/>
                  </a:ext>
                </a:extLst>
              </a:tr>
              <a:tr h="255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LENGUA Y COMUNICACIÓN I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extLst>
                  <a:ext uri="{0D108BD9-81ED-4DB2-BD59-A6C34878D82A}">
                    <a16:rowId xmlns:a16="http://schemas.microsoft.com/office/drawing/2014/main" val="2047237257"/>
                  </a:ext>
                </a:extLst>
              </a:tr>
              <a:tr h="383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800" kern="100">
                          <a:effectLst/>
                        </a:rPr>
                        <a:t>TEMAS SELETOS DE MATEMÁTICAS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III (LA REALIDAD ACTUAL EN PERSPECTIVA HISTÓRICA)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extLst>
                  <a:ext uri="{0D108BD9-81ED-4DB2-BD59-A6C34878D82A}">
                    <a16:rowId xmlns:a16="http://schemas.microsoft.com/office/drawing/2014/main" val="3796590856"/>
                  </a:ext>
                </a:extLst>
              </a:tr>
              <a:tr h="511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 (PERSPECTIVAS DEL MÉXICO ANTIGUO EN LOS CONTEXTOS GLOBALES)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 (MÉXICO DURANTE EL EXPANSIONISMO CAPITALISTA)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ORGANISMOS, ESTRUCTURAS Y PROCESOS. HERENCIA Y EVOLUCIÓN BIOLÓGICA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extLst>
                  <a:ext uri="{0D108BD9-81ED-4DB2-BD59-A6C34878D82A}">
                    <a16:rowId xmlns:a16="http://schemas.microsoft.com/office/drawing/2014/main" val="1087014819"/>
                  </a:ext>
                </a:extLst>
              </a:tr>
              <a:tr h="383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ECOSISTEMAS: INTERACCIONES, ENERGÍA Y DINÁMICA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CONSERVACIÓN DE LA MATERIA EN FORMACIÓN DE NUEVAS SUSTANCIAS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ENERGÍA EN LOS PROCESOS DE LA VIDA DIARIA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extLst>
                  <a:ext uri="{0D108BD9-81ED-4DB2-BD59-A6C34878D82A}">
                    <a16:rowId xmlns:a16="http://schemas.microsoft.com/office/drawing/2014/main" val="4016826169"/>
                  </a:ext>
                </a:extLst>
              </a:tr>
              <a:tr h="511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MATERIA Y SUS INTERACCIONES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LA CONSERVACIÓN DE LA ENERGÍA Y SU INTERACCIÓN CON LA MATERIA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extLst>
                  <a:ext uri="{0D108BD9-81ED-4DB2-BD59-A6C34878D82A}">
                    <a16:rowId xmlns:a16="http://schemas.microsoft.com/office/drawing/2014/main" val="1937901175"/>
                  </a:ext>
                </a:extLst>
              </a:tr>
              <a:tr h="383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extLst>
                  <a:ext uri="{0D108BD9-81ED-4DB2-BD59-A6C34878D82A}">
                    <a16:rowId xmlns:a16="http://schemas.microsoft.com/office/drawing/2014/main" val="1392730994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GESTIONA EL PROCESO DE RECLUTAMIENTO, SELECCIÓN Y ADMISIÓN DEL TALENTO HUMANO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GESTIONA EL PROCESO DE CAPACITACIÓN PARA EL DESARROLLO DEL TALENTO HUMANO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GESTIONA LA APLICACIÓN DE LA EVALUACIÓN DEL DESEMPEÑO HUMANO 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AUXILIA EN EL CÁLCULO DE NÓMINA ORDINARIA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74428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EJECUTA PROCEDIMIENTOS ADMINISTRATIVOS DEL ÁREA DE RECURSOS HUMANOS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GESTIONA LOS PROCESOS DE INDUCCIÓN Y PERMANENCIA DEL TALENTO HUMANO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PROMUEVE CONDICIONES DE TRABAJO SALUDABLES EN LA ORGANIZACIÓN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MIDE EL DESEMPEÑO DEL TALENTO HUMANO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AUXILIA EN EL CÁLCULO DE NÓMINA EXTRAORDINARIA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52859"/>
                  </a:ext>
                </a:extLst>
              </a:tr>
              <a:tr h="511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GESTIONA DOCUMENTACIÓN DEL ÁREA DE RECURSOS HUMANOS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" marR="5439" marT="543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818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89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594AE7E-F441-78EA-150F-E2F3ED95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/>
              <a:t>CONTABILIDAD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210A54-A860-57D1-F121-99FBAB0E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061" y="4001294"/>
            <a:ext cx="4110634" cy="2309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433156CB-5EF1-E982-9810-5C66B51AC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69274">
            <a:off x="4545001" y="140888"/>
            <a:ext cx="31242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CEB525C-FA4C-6CE8-6D80-023BFB1D3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7403">
            <a:off x="7817157" y="869867"/>
            <a:ext cx="4089689" cy="230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05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44864"/>
            <a:ext cx="8256732" cy="1051501"/>
          </a:xfrm>
        </p:spPr>
        <p:txBody>
          <a:bodyPr/>
          <a:lstStyle/>
          <a:p>
            <a:pPr algn="l"/>
            <a:r>
              <a:rPr lang="es-MX" dirty="0"/>
              <a:t>CONTABILIDAD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12DEFAF-D76E-E3FC-11E2-9C94957C3D4F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C2F5F793-C235-5561-DFD5-88D657C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0554F86-DC29-CDC0-86C8-39314A36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CA3CE2B-D3EE-53D8-ACF9-1B26EF7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DEAB999-CD05-4F9A-9730-E171C814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502" y="1615821"/>
            <a:ext cx="10302995" cy="362635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carrera de Técnico en Contabilidad proporciona al estudiante la preparación profesional en:</a:t>
            </a:r>
          </a:p>
          <a:p>
            <a:pPr algn="just"/>
            <a:endParaRPr lang="es-MX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Registro de información financiera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Registro de costos y nómina,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Realización de operaciones tributarias de personas físicas y morales.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Auxilio en actividades de auditoría y asistencia en el análisis financiero de una entidad económica.</a:t>
            </a:r>
            <a:r>
              <a:rPr lang="es-MX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38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1A517B-A153-4607-9F62-AFFDCDF4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04" y="109987"/>
            <a:ext cx="10232020" cy="62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0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D33D7-17A8-40EC-BB17-E2219911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046" y="884693"/>
            <a:ext cx="10515600" cy="4798477"/>
          </a:xfrm>
        </p:spPr>
        <p:txBody>
          <a:bodyPr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Además, se presentan las Habilidades para la Vida y el Trabajo agrupadas en cuatro dimensiones, que enriquecen el perfil de egreso del bachiller.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1. Empoderamiento: Regulación de emociones, Autoconocimiento y Comunicación.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Empleabilidad: Logro de metas, Autonomía y Toma de decisiones.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Aprendizaje: Resolución de problemas, Mentalidad de crecimiento y Creatividad.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Ciudadanía: Trabajo en equipo y colaboración, Conciencia social y Empatía.</a:t>
            </a:r>
          </a:p>
        </p:txBody>
      </p:sp>
    </p:spTree>
    <p:extLst>
      <p:ext uri="{BB962C8B-B14F-4D97-AF65-F5344CB8AC3E}">
        <p14:creationId xmlns:p14="http://schemas.microsoft.com/office/powerpoint/2010/main" val="1354844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B8D69B6-2DA2-59A3-23A5-2B6B89971767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C4ADC37-0A60-B9E7-7D6A-04E654F5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C9B940B-140D-568C-CCE7-F53F0C52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341F1D8-1300-B620-A3E4-A1A8A07517A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26C9C-AA07-4C27-BDC7-E24952D0D9CC}"/>
              </a:ext>
            </a:extLst>
          </p:cNvPr>
          <p:cNvSpPr txBox="1"/>
          <p:nvPr/>
        </p:nvSpPr>
        <p:spPr>
          <a:xfrm>
            <a:off x="744038" y="1247865"/>
            <a:ext cx="110653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Todas estas competencias posibilitan al egresado: </a:t>
            </a:r>
          </a:p>
          <a:p>
            <a:endParaRPr lang="es-MX" sz="3200" b="1" dirty="0"/>
          </a:p>
          <a:p>
            <a:endParaRPr lang="es-MX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Que se incorpore al mundo laboral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Continuar su trayectoria educativa en el nivel superior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Desarrollar procesos productivos independientes, de acuerdo con sus intereses profesionales o las necesidades en su entorno social. </a:t>
            </a:r>
          </a:p>
        </p:txBody>
      </p:sp>
    </p:spTree>
    <p:extLst>
      <p:ext uri="{BB962C8B-B14F-4D97-AF65-F5344CB8AC3E}">
        <p14:creationId xmlns:p14="http://schemas.microsoft.com/office/powerpoint/2010/main" val="198200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06" y="-114434"/>
            <a:ext cx="10521951" cy="1806095"/>
          </a:xfrm>
        </p:spPr>
        <p:txBody>
          <a:bodyPr>
            <a:normAutofit/>
          </a:bodyPr>
          <a:lstStyle/>
          <a:p>
            <a:r>
              <a:rPr lang="es-MX" sz="3200" dirty="0"/>
              <a:t>Estructura curricular del bachillerato</a:t>
            </a:r>
            <a:br>
              <a:rPr lang="es-MX" sz="3200" dirty="0"/>
            </a:br>
            <a:r>
              <a:rPr lang="es-MX" sz="3200" dirty="0"/>
              <a:t> con carrera técnica en Contabilidad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1489054-9266-7D3E-1EFC-9CAD50955515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A6D3E34C-CA1D-9512-FD77-918E5942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40D6E3C-DDAE-6488-9CEE-E3231241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B44607E-BA77-2D8A-FFC4-ADD35C8CCF9C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06342DD-0949-7613-16AC-5DE9DCE1D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155400"/>
              </p:ext>
            </p:extLst>
          </p:nvPr>
        </p:nvGraphicFramePr>
        <p:xfrm>
          <a:off x="1929284" y="1761966"/>
          <a:ext cx="9425353" cy="43999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99654">
                  <a:extLst>
                    <a:ext uri="{9D8B030D-6E8A-4147-A177-3AD203B41FA5}">
                      <a16:colId xmlns:a16="http://schemas.microsoft.com/office/drawing/2014/main" val="1847274963"/>
                    </a:ext>
                  </a:extLst>
                </a:gridCol>
                <a:gridCol w="1524009">
                  <a:extLst>
                    <a:ext uri="{9D8B030D-6E8A-4147-A177-3AD203B41FA5}">
                      <a16:colId xmlns:a16="http://schemas.microsoft.com/office/drawing/2014/main" val="346700756"/>
                    </a:ext>
                  </a:extLst>
                </a:gridCol>
                <a:gridCol w="1829055">
                  <a:extLst>
                    <a:ext uri="{9D8B030D-6E8A-4147-A177-3AD203B41FA5}">
                      <a16:colId xmlns:a16="http://schemas.microsoft.com/office/drawing/2014/main" val="1945727291"/>
                    </a:ext>
                  </a:extLst>
                </a:gridCol>
                <a:gridCol w="1402235">
                  <a:extLst>
                    <a:ext uri="{9D8B030D-6E8A-4147-A177-3AD203B41FA5}">
                      <a16:colId xmlns:a16="http://schemas.microsoft.com/office/drawing/2014/main" val="1319585156"/>
                    </a:ext>
                  </a:extLst>
                </a:gridCol>
                <a:gridCol w="1377879">
                  <a:extLst>
                    <a:ext uri="{9D8B030D-6E8A-4147-A177-3AD203B41FA5}">
                      <a16:colId xmlns:a16="http://schemas.microsoft.com/office/drawing/2014/main" val="3078639656"/>
                    </a:ext>
                  </a:extLst>
                </a:gridCol>
                <a:gridCol w="1792521">
                  <a:extLst>
                    <a:ext uri="{9D8B030D-6E8A-4147-A177-3AD203B41FA5}">
                      <a16:colId xmlns:a16="http://schemas.microsoft.com/office/drawing/2014/main" val="1905864222"/>
                    </a:ext>
                  </a:extLst>
                </a:gridCol>
              </a:tblGrid>
              <a:tr h="1210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1°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2°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3°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4°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5°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600" kern="100">
                          <a:effectLst/>
                        </a:rPr>
                        <a:t>6°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1518824972"/>
                  </a:ext>
                </a:extLst>
              </a:tr>
              <a:tr h="2476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3799881818"/>
                  </a:ext>
                </a:extLst>
              </a:tr>
              <a:tr h="3743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MATEMETICAS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III (LA REALIDAD ACTUAL EN PERSPECTIVA HISTÓRICA)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4063122630"/>
                  </a:ext>
                </a:extLst>
              </a:tr>
              <a:tr h="7542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 (PERSPECTIVAS DEL MÉXICO ANTIGUO EN LOS CONTEXTOS GLOBALES)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 (MÉXICO DURANTE EL EXPANSIONISMO CAPITALISTA)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ORGANISMOS, ESTRUCTURAS Y PROCESOS. HERENCIA Y EVOLUCIÓN BIOLÓGICA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3201453902"/>
                  </a:ext>
                </a:extLst>
              </a:tr>
              <a:tr h="500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ECOSISTEMAS: INTERACCIONES, ENERGÍA Y DINÁMICA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CONSERVACIÓN DE LA MATERIA EN FORMACIÓN DE NUEVAS SUSTANCIAS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ENERGÍA EN LOS PROCESOS DE LA VIDA DIARIA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3502939075"/>
                  </a:ext>
                </a:extLst>
              </a:tr>
              <a:tr h="500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MATERIA Y SUS INTERACCIONES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CONSERVACIÓN DE LA ENERGÍA Y SU INTERACCIÓN CON LA MATERIA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598984588"/>
                  </a:ext>
                </a:extLst>
              </a:tr>
              <a:tr h="3743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CIENCIAS SOCIALES II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3766110576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ELABORA CONTABILIDAD DE COSTOS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DETERMINA CONTRIBUCIONES FISCALES DE PERSONAS FÍSICAS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VERIFICA OPERACIONES CONTABLES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COLABORA EN EL ANÁLISIS FINANCIERO DE UNA ENTIDAD ECONÓMICA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004791"/>
                  </a:ext>
                </a:extLst>
              </a:tr>
              <a:tr h="500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REGISTRA OPERACIONES CONTABLES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 REALIZA NÓMINA EN FORMA ELECTRÓNICA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DETERMINA CONTRIBUCIONES FISCALES DE PERSONAS MORALES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ASISTE EN EL CIERRE DE AUDITORÍA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CONTRIBUYE EN LA PLANEACIÓN FINANCIERA DE UNA ENTIDAD ECONÓMICA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603933"/>
                  </a:ext>
                </a:extLst>
              </a:tr>
              <a:tr h="476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FORMULA INFORMACIÓN FINANCIERA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3" marR="48413" marT="0" marB="0"/>
                </a:tc>
                <a:extLst>
                  <a:ext uri="{0D108BD9-81ED-4DB2-BD59-A6C34878D82A}">
                    <a16:rowId xmlns:a16="http://schemas.microsoft.com/office/drawing/2014/main" val="3343609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34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12DEFAF-D76E-E3FC-11E2-9C94957C3D4F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C2F5F793-C235-5561-DFD5-88D657C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0554F86-DC29-CDC0-86C8-39314A36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CA3CE2B-D3EE-53D8-ACF9-1B26EF7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Título 11">
            <a:extLst>
              <a:ext uri="{FF2B5EF4-FFF2-40B4-BE49-F238E27FC236}">
                <a16:creationId xmlns:a16="http://schemas.microsoft.com/office/drawing/2014/main" id="{5FF6133C-E6D2-E603-E26C-826DD23B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PROGRAMACIÓN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5D245C1-4DE2-37EA-4234-ABAC8AF95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48">
            <a:off x="8119000" y="3429000"/>
            <a:ext cx="3690432" cy="2765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3C7F70F-25F2-749A-FB97-143C3A6A2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5422">
            <a:off x="5655534" y="885063"/>
            <a:ext cx="3791699" cy="2303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03170F-3007-5AD7-C155-2AC0308C9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995" y="3558239"/>
            <a:ext cx="4034061" cy="2687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48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D8BE8DA-B26E-BE4B-84E2-191B01D27E00}"/>
              </a:ext>
            </a:extLst>
          </p:cNvPr>
          <p:cNvSpPr txBox="1">
            <a:spLocks/>
          </p:cNvSpPr>
          <p:nvPr/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BC945A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51953CC-6DAC-ABEE-466C-7E8CEDEA1E39}"/>
              </a:ext>
            </a:extLst>
          </p:cNvPr>
          <p:cNvGrpSpPr/>
          <p:nvPr/>
        </p:nvGrpSpPr>
        <p:grpSpPr>
          <a:xfrm>
            <a:off x="6096000" y="5636831"/>
            <a:ext cx="5766268" cy="825962"/>
            <a:chOff x="7209224" y="6093591"/>
            <a:chExt cx="4653043" cy="651368"/>
          </a:xfrm>
        </p:grpSpPr>
        <p:pic>
          <p:nvPicPr>
            <p:cNvPr id="8" name="Imagen 7" descr="Texto">
              <a:extLst>
                <a:ext uri="{FF2B5EF4-FFF2-40B4-BE49-F238E27FC236}">
                  <a16:creationId xmlns:a16="http://schemas.microsoft.com/office/drawing/2014/main" id="{E70D4EA4-D127-C6CD-9DDB-C4630A7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1" name="Imagen 1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ECCF479-4E9F-5B76-4B4E-59FD685E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1506A06-B22E-B850-EF1C-6D3CD53A9452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E35EA034-54D3-40ED-B4AC-9109FAB90242}"/>
              </a:ext>
            </a:extLst>
          </p:cNvPr>
          <p:cNvSpPr txBox="1">
            <a:spLocks/>
          </p:cNvSpPr>
          <p:nvPr/>
        </p:nvSpPr>
        <p:spPr>
          <a:xfrm>
            <a:off x="535605" y="1471064"/>
            <a:ext cx="11465560" cy="1674805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b="1" dirty="0"/>
              <a:t>EL PLANTEL CUENTA </a:t>
            </a:r>
            <a:br>
              <a:rPr lang="es-MX" b="1" dirty="0"/>
            </a:br>
            <a:r>
              <a:rPr lang="es-MX" b="1" dirty="0"/>
              <a:t>CON DOS ÁREAS DE ESTUDIO:</a:t>
            </a:r>
            <a:endParaRPr lang="es-MX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9C30163-0C70-4A0A-A8D0-6947366E2F28}"/>
              </a:ext>
            </a:extLst>
          </p:cNvPr>
          <p:cNvSpPr txBox="1">
            <a:spLocks/>
          </p:cNvSpPr>
          <p:nvPr/>
        </p:nvSpPr>
        <p:spPr>
          <a:xfrm>
            <a:off x="1606116" y="3742016"/>
            <a:ext cx="11465560" cy="2041016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s-MX" dirty="0"/>
              <a:t>1- ECONÓMICO-ADMINISTRATIVO.</a:t>
            </a:r>
            <a:br>
              <a:rPr lang="es-MX" dirty="0"/>
            </a:br>
            <a:r>
              <a:rPr lang="es-MX" dirty="0"/>
              <a:t>2- INFORMÁTICA.</a:t>
            </a:r>
          </a:p>
        </p:txBody>
      </p:sp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44864"/>
            <a:ext cx="8256732" cy="1051501"/>
          </a:xfrm>
        </p:spPr>
        <p:txBody>
          <a:bodyPr/>
          <a:lstStyle/>
          <a:p>
            <a:pPr algn="l"/>
            <a:r>
              <a:rPr lang="es-MX" dirty="0"/>
              <a:t>PROGRAMACIÓN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12DEFAF-D76E-E3FC-11E2-9C94957C3D4F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C2F5F793-C235-5561-DFD5-88D657C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0554F86-DC29-CDC0-86C8-39314A36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CA3CE2B-D3EE-53D8-ACF9-1B26EF7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DEAB999-CD05-4F9A-9730-E171C814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502" y="1527859"/>
            <a:ext cx="10653329" cy="460672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carrera de Técnico en programación proporciona al estudiante la preparación  profesional en:</a:t>
            </a:r>
          </a:p>
          <a:p>
            <a:pPr algn="just"/>
            <a:endParaRPr lang="es-MX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d</a:t>
            </a: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esarrollo de software de sistemas informáticos.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endParaRPr lang="es-MX" sz="2000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Desarrollo de software con herramientas orientadas a la productividad.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000" b="1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La administración de bases de datos en un sistema de información.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000" b="1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El desarrollo de aplicaciones web. </a:t>
            </a:r>
            <a:endParaRPr lang="es-MX" sz="2000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000" b="1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El desarrollo de aplicaciones móviles multiplataforma.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20968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8CA2401-4F79-46AE-91EC-19257091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33" y="162045"/>
            <a:ext cx="10063960" cy="60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6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D33D7-17A8-40EC-BB17-E2219911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046" y="884693"/>
            <a:ext cx="10515600" cy="4798477"/>
          </a:xfrm>
        </p:spPr>
        <p:txBody>
          <a:bodyPr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Además, se presentan las Habilidades para la Vida y el Trabajo agrupadas en cuatro dimensiones, que enriquecen el perfil de egreso del bachiller.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1. Empoderamiento: Regulación de emociones, Autoconocimiento y Comunicación.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Empleabilidad: Logro de metas, Autonomía y Toma de decisiones.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Aprendizaje: Resolución de problemas, Mentalidad de crecimiento y Creatividad.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Ciudadanía: Trabajo en equipo y colaboración, Conciencia social y Empatía.</a:t>
            </a:r>
          </a:p>
        </p:txBody>
      </p:sp>
    </p:spTree>
    <p:extLst>
      <p:ext uri="{BB962C8B-B14F-4D97-AF65-F5344CB8AC3E}">
        <p14:creationId xmlns:p14="http://schemas.microsoft.com/office/powerpoint/2010/main" val="273993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B8D69B6-2DA2-59A3-23A5-2B6B89971767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C4ADC37-0A60-B9E7-7D6A-04E654F5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C9B940B-140D-568C-CCE7-F53F0C52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341F1D8-1300-B620-A3E4-A1A8A07517A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26C9C-AA07-4C27-BDC7-E24952D0D9CC}"/>
              </a:ext>
            </a:extLst>
          </p:cNvPr>
          <p:cNvSpPr txBox="1"/>
          <p:nvPr/>
        </p:nvSpPr>
        <p:spPr>
          <a:xfrm>
            <a:off x="744038" y="1247865"/>
            <a:ext cx="110653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Todas estas competencias posibilitan al egresado: </a:t>
            </a:r>
          </a:p>
          <a:p>
            <a:endParaRPr lang="es-MX" sz="3200" b="1" dirty="0"/>
          </a:p>
          <a:p>
            <a:endParaRPr lang="es-MX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Que se incorpore al mundo laboral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Continuar su trayectoria educativa en el nivel superior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Desarrollar procesos productivos independientes, de acuerdo con sus intereses profesionales o las necesidades en su entorno social. </a:t>
            </a:r>
          </a:p>
        </p:txBody>
      </p:sp>
    </p:spTree>
    <p:extLst>
      <p:ext uri="{BB962C8B-B14F-4D97-AF65-F5344CB8AC3E}">
        <p14:creationId xmlns:p14="http://schemas.microsoft.com/office/powerpoint/2010/main" val="646348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06" y="-114434"/>
            <a:ext cx="10521951" cy="1806095"/>
          </a:xfrm>
        </p:spPr>
        <p:txBody>
          <a:bodyPr>
            <a:normAutofit/>
          </a:bodyPr>
          <a:lstStyle/>
          <a:p>
            <a:r>
              <a:rPr lang="es-MX" sz="3200" dirty="0"/>
              <a:t>Estructura curricular del bachillerato</a:t>
            </a:r>
            <a:br>
              <a:rPr lang="es-MX" sz="3200" dirty="0"/>
            </a:br>
            <a:r>
              <a:rPr lang="es-MX" sz="3200" dirty="0"/>
              <a:t> con carrera técnica en Programación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1489054-9266-7D3E-1EFC-9CAD50955515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A6D3E34C-CA1D-9512-FD77-918E5942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40D6E3C-DDAE-6488-9CEE-E3231241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B44607E-BA77-2D8A-FFC4-ADD35C8CCF9C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9BC3321-1969-0F9B-34AC-D1E61E2AA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52035"/>
              </p:ext>
            </p:extLst>
          </p:nvPr>
        </p:nvGraphicFramePr>
        <p:xfrm>
          <a:off x="1788607" y="1797874"/>
          <a:ext cx="9365063" cy="43518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90062">
                  <a:extLst>
                    <a:ext uri="{9D8B030D-6E8A-4147-A177-3AD203B41FA5}">
                      <a16:colId xmlns:a16="http://schemas.microsoft.com/office/drawing/2014/main" val="3394769202"/>
                    </a:ext>
                  </a:extLst>
                </a:gridCol>
                <a:gridCol w="1514261">
                  <a:extLst>
                    <a:ext uri="{9D8B030D-6E8A-4147-A177-3AD203B41FA5}">
                      <a16:colId xmlns:a16="http://schemas.microsoft.com/office/drawing/2014/main" val="549301216"/>
                    </a:ext>
                  </a:extLst>
                </a:gridCol>
                <a:gridCol w="1817354">
                  <a:extLst>
                    <a:ext uri="{9D8B030D-6E8A-4147-A177-3AD203B41FA5}">
                      <a16:colId xmlns:a16="http://schemas.microsoft.com/office/drawing/2014/main" val="439618729"/>
                    </a:ext>
                  </a:extLst>
                </a:gridCol>
                <a:gridCol w="1393264">
                  <a:extLst>
                    <a:ext uri="{9D8B030D-6E8A-4147-A177-3AD203B41FA5}">
                      <a16:colId xmlns:a16="http://schemas.microsoft.com/office/drawing/2014/main" val="1422833178"/>
                    </a:ext>
                  </a:extLst>
                </a:gridCol>
                <a:gridCol w="1369066">
                  <a:extLst>
                    <a:ext uri="{9D8B030D-6E8A-4147-A177-3AD203B41FA5}">
                      <a16:colId xmlns:a16="http://schemas.microsoft.com/office/drawing/2014/main" val="3004083807"/>
                    </a:ext>
                  </a:extLst>
                </a:gridCol>
                <a:gridCol w="1781056">
                  <a:extLst>
                    <a:ext uri="{9D8B030D-6E8A-4147-A177-3AD203B41FA5}">
                      <a16:colId xmlns:a16="http://schemas.microsoft.com/office/drawing/2014/main" val="3200870417"/>
                    </a:ext>
                  </a:extLst>
                </a:gridCol>
              </a:tblGrid>
              <a:tr h="1086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1°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2°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3°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4°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5°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6° SEMESTRE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2510357704"/>
                  </a:ext>
                </a:extLst>
              </a:tr>
              <a:tr h="2223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LENGUA Y COMUNICACIÓN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LENGUA Y COMUNICACIÓN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LENGUA Y COMUNICACIÓN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INGLÉS IV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INGLÉS V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TEMAS SELECTOS DE MATEMÁTICAS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752721244"/>
                  </a:ext>
                </a:extLst>
              </a:tr>
              <a:tr h="336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INGLÉS 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INGLÉS 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INGLÉS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TEMAS SELECTOS DE MATEMETICAS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TEMAS SELECTOS DE MATEMÁTICAS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CONCIENCIA HISTÓRICA III (LA REALIDAD ACTUAL EN PERSPECTIVA HISTÓRICA)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4113282538"/>
                  </a:ext>
                </a:extLst>
              </a:tr>
              <a:tr h="6770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PENSAMIENTO MATEMÁTICO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PENSAMIENTO MATEMÁTICO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PENSAMIENTO MATEMÁTICO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CONCIENCIA HISTÓRICA I (PERSPECTIVAS DEL MÉXICO ANTIGUO EN LOS CONTEXTOS GLOBALES)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CONCIENCIA HISTÓRICA II (MÉXICO DURANTE EL EXPANSIONISMO CAPITALISTA)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ORGANISMOS, ESTRUCTURAS Y PROCESOS. HERENCIA Y EVOLUCIÓN BIOLÓGICA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1977005085"/>
                  </a:ext>
                </a:extLst>
              </a:tr>
              <a:tr h="4497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CULTURA DIGITAL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CULTURA DIGITAL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ECOSISTEMAS: INTERACCIONES, ENERGÍA Y DINÁMICA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CONSERVACIÓN DE LA MATERIA EN FORMACIÓN DE NUEVAS SUSTANCIAS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LA ENERGÍA EN LOS PROCESOS DE LA VIDA DIARIA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HUMANIDADES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2337526625"/>
                  </a:ext>
                </a:extLst>
              </a:tr>
              <a:tr h="4497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LA MATERIA Y SUS INTERACCIONES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LA CONSERVACIÓN DE LA ENERGÍA Y SU INTERACCIÓN CON LA MATERIA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HUMANIDADES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CIENCIAS SOCIALES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POR DEFINIR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POR DEFINIR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1437351928"/>
                  </a:ext>
                </a:extLst>
              </a:tr>
              <a:tr h="336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CIENCIAS SOCIALES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CIENCIAS SOCIALES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III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IV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V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VI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216409147"/>
                  </a:ext>
                </a:extLst>
              </a:tr>
              <a:tr h="4249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RECURSOS SOCIOEMOCIONALES II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EMPLEA FRAMEWORKS PARA EL DESARROLLO DE SOFTWARE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>
                          <a:effectLst/>
                        </a:rPr>
                        <a:t>IMPLEMENTA BASE DE DATOS RELACIONALES EN UN SISTEMA DE INFORMACIÓN </a:t>
                      </a:r>
                      <a:endParaRPr lang="es-MX" sz="800" kern="1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CONSTRUYE APLICACIONES WEB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>
                          <a:effectLst/>
                        </a:rPr>
                        <a:t>DISEÑA APLICACIONES MÓVILES MULTIPLATAFORMA </a:t>
                      </a:r>
                      <a:endParaRPr lang="es-MX" sz="800" kern="1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609969"/>
                  </a:ext>
                </a:extLst>
              </a:tr>
              <a:tr h="531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HUMANIDADES I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DISEÑA SOFTWARE DE SISTEMAS INFORMÁTICOS.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 dirty="0">
                          <a:effectLst/>
                        </a:rPr>
                        <a:t> APLICA METODOLOGÍAS ÁGILES PARA EL DESARROLLO DE SOFTWARE </a:t>
                      </a:r>
                      <a:endParaRPr lang="es-MX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IMPLEMENTA BASE DE DATOS NO RELACIONALES EN UN SISTEMA DE INFORMACIÓN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IMPLEMENTA APLICACIONES WEB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IMPLEMENTA APLICACIONES MÓVILES MULTIPLATAFORMA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034519"/>
                  </a:ext>
                </a:extLst>
              </a:tr>
              <a:tr h="3187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700" kern="100" dirty="0">
                          <a:effectLst/>
                        </a:rPr>
                        <a:t>CODIFICA SOFTWARE DE SISTEMAS INFORMÁTICOS.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173077066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25805" algn="ctr"/>
                        </a:tabLst>
                      </a:pPr>
                      <a:r>
                        <a:rPr lang="es-MX" sz="700" kern="0" dirty="0">
                          <a:effectLst/>
                        </a:rPr>
                        <a:t> 	</a:t>
                      </a:r>
                      <a:endParaRPr lang="es-MX" sz="700" kern="100" dirty="0">
                        <a:effectLst/>
                      </a:endParaRPr>
                    </a:p>
                    <a:p>
                      <a:pPr algn="l"/>
                      <a:r>
                        <a:rPr lang="es-MX" sz="700" kern="100" dirty="0">
                          <a:effectLst/>
                        </a:rPr>
                        <a:t>IMPLEMENTA SOFTWARE DE SISTEMAS INFORMÁTICOS </a:t>
                      </a:r>
                      <a:endParaRPr lang="es-MX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3463" marR="4346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>
                          <a:effectLst/>
                        </a:rPr>
                        <a:t> </a:t>
                      </a:r>
                      <a:endParaRPr lang="es-MX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 dirty="0">
                          <a:effectLst/>
                        </a:rPr>
                        <a:t> </a:t>
                      </a:r>
                      <a:endParaRPr lang="es-MX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kern="100" dirty="0">
                          <a:effectLst/>
                        </a:rPr>
                        <a:t> </a:t>
                      </a:r>
                      <a:endParaRPr lang="es-MX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3" marR="43463" marT="0" marB="0"/>
                </a:tc>
                <a:extLst>
                  <a:ext uri="{0D108BD9-81ED-4DB2-BD59-A6C34878D82A}">
                    <a16:rowId xmlns:a16="http://schemas.microsoft.com/office/drawing/2014/main" val="1909379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53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1BDE130-17BB-07A9-200F-20FA782D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" y="568860"/>
            <a:ext cx="4062688" cy="2435597"/>
          </a:xfrm>
        </p:spPr>
        <p:txBody>
          <a:bodyPr>
            <a:normAutofit/>
          </a:bodyPr>
          <a:lstStyle/>
          <a:p>
            <a:r>
              <a:rPr lang="es-MX" sz="3200" dirty="0"/>
              <a:t>SOPORTE Y MANTENIMIENTO DE EQUIPO DE COMPUTO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A1F0524-3A09-D2C3-34F1-FF3B7B5D7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542" y="568860"/>
            <a:ext cx="5368979" cy="2692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D6852B-330C-8DC7-7318-B14E9F7F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98" y="3699112"/>
            <a:ext cx="3675603" cy="2753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736002-7041-82BA-94CE-58D3E65FD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40" y="3821145"/>
            <a:ext cx="3553438" cy="2309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508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03" y="275718"/>
            <a:ext cx="7652253" cy="10515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s-MX" sz="3600" dirty="0"/>
              <a:t>SOPORTE Y MANTENIMIENTO DE EQUIPO DE COMPUTO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12DEFAF-D76E-E3FC-11E2-9C94957C3D4F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C2F5F793-C235-5561-DFD5-88D657C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0554F86-DC29-CDC0-86C8-39314A36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CA3CE2B-D3EE-53D8-ACF9-1B26EF7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DEAB999-CD05-4F9A-9730-E171C814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502" y="1527859"/>
            <a:ext cx="10653329" cy="4606724"/>
          </a:xfrm>
        </p:spPr>
        <p:txBody>
          <a:bodyPr>
            <a:normAutofit/>
          </a:bodyPr>
          <a:lstStyle/>
          <a:p>
            <a:pPr algn="just"/>
            <a:r>
              <a:rPr lang="es-MX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carrera de Técnico en Soporte y Mantenimiento de Equipo de Computo proporciona al estudiante la preparación  profesional en:</a:t>
            </a:r>
          </a:p>
          <a:p>
            <a:pPr algn="just"/>
            <a:endParaRPr lang="es-MX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Realizar operaciones de ensamble.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Configuración e instalación de hardware y software en el equipo de cómputo;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Dar mantenimiento a hardware y software en el equipo de cómputo.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Proporcionar soporte técnico presencial o a distancia en software de aplicación y hardware.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Diseñar redes de computadoras;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instalar y operar redes de computadoras, apegándose a estándares oficiales y códigos de ética del profesional técnico.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64612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ADEA8C-85EF-42AC-A150-3BECE509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83" y="409499"/>
            <a:ext cx="9780606" cy="56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D33D7-17A8-40EC-BB17-E2219911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046" y="884693"/>
            <a:ext cx="10515600" cy="4798477"/>
          </a:xfrm>
        </p:spPr>
        <p:txBody>
          <a:bodyPr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Además, se presentan las Habilidades para la Vida y el Trabajo agrupadas en cuatro dimensiones, que enriquecen el perfil de egreso del bachiller.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1. Empoderamiento: Regulación de emociones, Autoconocimiento y Comunicación.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Empleabilidad: Logro de metas, Autonomía y Toma de decisiones.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Aprendizaje: Resolución de problemas, Mentalidad de crecimiento y Creatividad. </a:t>
            </a: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Ciudadanía: Trabajo en equipo y colaboración, Conciencia social y Empatía.</a:t>
            </a:r>
          </a:p>
        </p:txBody>
      </p:sp>
    </p:spTree>
    <p:extLst>
      <p:ext uri="{BB962C8B-B14F-4D97-AF65-F5344CB8AC3E}">
        <p14:creationId xmlns:p14="http://schemas.microsoft.com/office/powerpoint/2010/main" val="896485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B8D69B6-2DA2-59A3-23A5-2B6B89971767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C4ADC37-0A60-B9E7-7D6A-04E654F5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C9B940B-140D-568C-CCE7-F53F0C52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341F1D8-1300-B620-A3E4-A1A8A07517A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26C9C-AA07-4C27-BDC7-E24952D0D9CC}"/>
              </a:ext>
            </a:extLst>
          </p:cNvPr>
          <p:cNvSpPr txBox="1"/>
          <p:nvPr/>
        </p:nvSpPr>
        <p:spPr>
          <a:xfrm>
            <a:off x="744038" y="1247865"/>
            <a:ext cx="110653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Todas estas competencias posibilitan al egresado: </a:t>
            </a:r>
          </a:p>
          <a:p>
            <a:endParaRPr lang="es-MX" sz="3200" b="1" dirty="0"/>
          </a:p>
          <a:p>
            <a:endParaRPr lang="es-MX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Que se incorpore al mundo laboral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Continuar su trayectoria educativa en el nivel superior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b="1" dirty="0"/>
              <a:t>Desarrollar procesos productivos independientes, de acuerdo con sus intereses profesionales o las necesidades en su entorno social. </a:t>
            </a:r>
          </a:p>
        </p:txBody>
      </p:sp>
    </p:spTree>
    <p:extLst>
      <p:ext uri="{BB962C8B-B14F-4D97-AF65-F5344CB8AC3E}">
        <p14:creationId xmlns:p14="http://schemas.microsoft.com/office/powerpoint/2010/main" val="223667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320" y="2860993"/>
            <a:ext cx="11239016" cy="2066817"/>
          </a:xfrm>
        </p:spPr>
        <p:txBody>
          <a:bodyPr/>
          <a:lstStyle/>
          <a:p>
            <a:pPr algn="l"/>
            <a:r>
              <a:rPr lang="es-MX" dirty="0"/>
              <a:t> De las dos áreas de estudio que hay, estas se dividen en 4 carreras….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	 EL ALUMNO PUEDE ESCOGER  SÓLO UNA CARRERA…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4D0059-CC0F-1034-FB83-3AFC6E4FFF6A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18CD20D6-A8B3-27E4-4380-37F74717C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34D735E8-5A30-55E1-EA23-FB52CC9BC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C5AAA9F1-55F8-42FB-3748-87EE007FB2BC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1417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06" y="-114434"/>
            <a:ext cx="10521951" cy="1806095"/>
          </a:xfrm>
        </p:spPr>
        <p:txBody>
          <a:bodyPr>
            <a:normAutofit/>
          </a:bodyPr>
          <a:lstStyle/>
          <a:p>
            <a:r>
              <a:rPr lang="es-MX" sz="3200" dirty="0"/>
              <a:t>Estructura curricular del bachillerato</a:t>
            </a:r>
            <a:br>
              <a:rPr lang="es-MX" sz="3200" dirty="0"/>
            </a:br>
            <a:r>
              <a:rPr lang="es-MX" sz="3200" dirty="0"/>
              <a:t> con carrera técnica en S.M.E.C.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1489054-9266-7D3E-1EFC-9CAD50955515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A6D3E34C-CA1D-9512-FD77-918E5942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40D6E3C-DDAE-6488-9CEE-E3231241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B44607E-BA77-2D8A-FFC4-ADD35C8CCF9C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648F7C4-D27B-BD31-F6CD-50D3DA1E0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337695"/>
              </p:ext>
            </p:extLst>
          </p:nvPr>
        </p:nvGraphicFramePr>
        <p:xfrm>
          <a:off x="1798655" y="1788446"/>
          <a:ext cx="8943030" cy="43661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22912">
                  <a:extLst>
                    <a:ext uri="{9D8B030D-6E8A-4147-A177-3AD203B41FA5}">
                      <a16:colId xmlns:a16="http://schemas.microsoft.com/office/drawing/2014/main" val="2307687866"/>
                    </a:ext>
                  </a:extLst>
                </a:gridCol>
                <a:gridCol w="1446021">
                  <a:extLst>
                    <a:ext uri="{9D8B030D-6E8A-4147-A177-3AD203B41FA5}">
                      <a16:colId xmlns:a16="http://schemas.microsoft.com/office/drawing/2014/main" val="3327247486"/>
                    </a:ext>
                  </a:extLst>
                </a:gridCol>
                <a:gridCol w="1735457">
                  <a:extLst>
                    <a:ext uri="{9D8B030D-6E8A-4147-A177-3AD203B41FA5}">
                      <a16:colId xmlns:a16="http://schemas.microsoft.com/office/drawing/2014/main" val="4137159528"/>
                    </a:ext>
                  </a:extLst>
                </a:gridCol>
                <a:gridCol w="1330478">
                  <a:extLst>
                    <a:ext uri="{9D8B030D-6E8A-4147-A177-3AD203B41FA5}">
                      <a16:colId xmlns:a16="http://schemas.microsoft.com/office/drawing/2014/main" val="3501579936"/>
                    </a:ext>
                  </a:extLst>
                </a:gridCol>
                <a:gridCol w="1307369">
                  <a:extLst>
                    <a:ext uri="{9D8B030D-6E8A-4147-A177-3AD203B41FA5}">
                      <a16:colId xmlns:a16="http://schemas.microsoft.com/office/drawing/2014/main" val="3297398288"/>
                    </a:ext>
                  </a:extLst>
                </a:gridCol>
                <a:gridCol w="1700793">
                  <a:extLst>
                    <a:ext uri="{9D8B030D-6E8A-4147-A177-3AD203B41FA5}">
                      <a16:colId xmlns:a16="http://schemas.microsoft.com/office/drawing/2014/main" val="1679883234"/>
                    </a:ext>
                  </a:extLst>
                </a:gridCol>
              </a:tblGrid>
              <a:tr h="1225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1°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2°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3°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4°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5°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6° SEMESTRE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360374429"/>
                  </a:ext>
                </a:extLst>
              </a:tr>
              <a:tr h="2508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LENGUA Y COMUNICACIÓN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2348715004"/>
                  </a:ext>
                </a:extLst>
              </a:tr>
              <a:tr h="3791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INGLÉS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MATEMETICAS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TEMAS SELECTOS DE MATEMÁTICAS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III (LA REALIDAD ACTUAL EN PERSPECTIVA HISTÓRICA)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2369634168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PENSAMIENTO MATEMÁTICO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 (PERSPECTIVAS DEL MÉXICO ANTIGUO EN LOS CONTEXTOS GLOBALES)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CONCIENCIA HISTÓRICA II (MÉXICO DURANTE EL EXPANSIONISMO CAPITALISTA)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ORGANISMOS, ESTRUCTURAS Y PROCESOS. HERENCIA Y EVOLUCIÓN BIOLÓGICA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132125961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CULTURA DIGITAL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ECOSISTEMAS: INTERACCIONES, ENERGÍA Y DINÁMICA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CONSERVACIÓN DE LA MATERIA EN FORMACIÓN DE NUEVAS SUSTANCIAS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ENERGÍA EN LOS PROCESOS DE LA VIDA DIARIA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2463953001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MATERIA Y SUS INTERACCIONES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LA CONSERVACIÓN DE LA ENERGÍA Y SU INTERACCIÓN CON LA MATERIA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POR DEFINIR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2196081732"/>
                  </a:ext>
                </a:extLst>
              </a:tr>
              <a:tr h="3791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CIENCIAS SOCIALES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VI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1106246776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RECURSOS SOCIOEMOCIONALES II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REALIZA MANTENIMIENTO PREVENTIVO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/>
                      <a:r>
                        <a:rPr lang="es-MX" sz="800" kern="100" dirty="0">
                          <a:effectLst/>
                        </a:rPr>
                        <a:t> 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>
                          <a:effectLst/>
                        </a:rPr>
                        <a:t>BRINDA SOPORTE TÉCNICO DE MANERA PRESENCIAL</a:t>
                      </a:r>
                      <a:endParaRPr lang="es-MX" sz="900" kern="100">
                        <a:effectLst/>
                      </a:endParaRPr>
                    </a:p>
                    <a:p>
                      <a:pPr algn="l"/>
                      <a:r>
                        <a:rPr lang="es-MX" sz="800" kern="100">
                          <a:effectLst/>
                        </a:rPr>
                        <a:t> </a:t>
                      </a:r>
                      <a:endParaRPr lang="es-MX" sz="900" kern="1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CLASIFICA LOS ELEMENTOS BÁSICOS DE LA RED LAN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/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>
                          <a:effectLst/>
                        </a:rPr>
                        <a:t>INSTALA UNA RED LAN</a:t>
                      </a:r>
                      <a:endParaRPr lang="es-MX" sz="900" kern="100">
                        <a:effectLst/>
                      </a:endParaRPr>
                    </a:p>
                    <a:p>
                      <a:pPr algn="l"/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900" kern="1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481274"/>
                  </a:ext>
                </a:extLst>
              </a:tr>
              <a:tr h="6020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HUMANIDADES I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ENSAMBLAE INSTALA CONTROLADORES Y DISPOSITIVOS PERIFÉRICOS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REALIZA MANTENIMIENTO CORRECTIVO 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BRINDA SOPORTE TÉCNICO A DISTANCIA 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/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DISEÑA LA RED LAN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/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OPERA UNA RED LAN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839369"/>
                  </a:ext>
                </a:extLst>
              </a:tr>
              <a:tr h="3595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800" kern="100" dirty="0">
                          <a:effectLst/>
                        </a:rPr>
                        <a:t>INSTALA Y CONFIGURA SOFTWARE</a:t>
                      </a:r>
                      <a:endParaRPr lang="es-MX" sz="900" kern="100" dirty="0">
                        <a:effectLst/>
                      </a:endParaRPr>
                    </a:p>
                    <a:p>
                      <a:pPr algn="l"/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9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Montserrat" panose="00000500000000000000" pitchFamily="2" charset="0"/>
                      </a:endParaRPr>
                    </a:p>
                  </a:txBody>
                  <a:tcPr marL="49034" marR="4903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>
                          <a:effectLst/>
                        </a:rPr>
                        <a:t> </a:t>
                      </a:r>
                      <a:endParaRPr lang="es-MX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 kern="100" dirty="0">
                          <a:effectLst/>
                        </a:rPr>
                        <a:t> </a:t>
                      </a:r>
                      <a:endParaRPr lang="es-MX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34" marR="49034" marT="0" marB="0"/>
                </a:tc>
                <a:extLst>
                  <a:ext uri="{0D108BD9-81ED-4DB2-BD59-A6C34878D82A}">
                    <a16:rowId xmlns:a16="http://schemas.microsoft.com/office/drawing/2014/main" val="342314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05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D6C100D-DF3A-AA49-CE04-481EE382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78" y="1844290"/>
            <a:ext cx="8403102" cy="1085329"/>
          </a:xfrm>
        </p:spPr>
        <p:txBody>
          <a:bodyPr/>
          <a:lstStyle/>
          <a:p>
            <a:pPr algn="ctr"/>
            <a:r>
              <a:rPr lang="es-MX" sz="2000" dirty="0"/>
              <a:t>UNA VES ANALIZADA LA PRESENTACIÓN EL ALUMNO EN COMPAÑÍA DEL TUTOR DEBE SELECCIONAR LA CARRERA A TRAVÉS DEL SIGUIENTE FORMULARIO: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DD5E7D-D06E-27E3-4441-EBA96F8245C8}"/>
              </a:ext>
            </a:extLst>
          </p:cNvPr>
          <p:cNvSpPr txBox="1"/>
          <p:nvPr/>
        </p:nvSpPr>
        <p:spPr>
          <a:xfrm>
            <a:off x="2576556" y="3798838"/>
            <a:ext cx="7612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hlinkClick r:id="rId2"/>
              </a:rPr>
              <a:t>https://docs.google.com/forms/d/e/1FAIpQLSfST8WgZnsgCLBmARBMz-Z-FdXD-XOJMABpqG6mCd9XMwrgmg/viewform?usp=sf_link</a:t>
            </a:r>
            <a:endParaRPr lang="es-MX" dirty="0"/>
          </a:p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8A25F6-CF2D-422C-21F8-8286010B1AAA}"/>
              </a:ext>
            </a:extLst>
          </p:cNvPr>
          <p:cNvSpPr txBox="1"/>
          <p:nvPr/>
        </p:nvSpPr>
        <p:spPr>
          <a:xfrm>
            <a:off x="2203101" y="3269012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link es :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25803F-9D14-2C5B-044E-C9218D185040}"/>
              </a:ext>
            </a:extLst>
          </p:cNvPr>
          <p:cNvSpPr txBox="1"/>
          <p:nvPr/>
        </p:nvSpPr>
        <p:spPr>
          <a:xfrm>
            <a:off x="3020033" y="5069341"/>
            <a:ext cx="3640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O bien mediante código QR:</a:t>
            </a:r>
          </a:p>
          <a:p>
            <a:pPr algn="ctr"/>
            <a:r>
              <a:rPr lang="es-MX" dirty="0"/>
              <a:t>(abre el código y luego el enlace)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191132B-2075-3FB7-F3BB-7D1D66DFDE16}"/>
              </a:ext>
            </a:extLst>
          </p:cNvPr>
          <p:cNvSpPr txBox="1"/>
          <p:nvPr/>
        </p:nvSpPr>
        <p:spPr>
          <a:xfrm>
            <a:off x="1262122" y="1234661"/>
            <a:ext cx="98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La fecha límite para hacer el formulario será: </a:t>
            </a:r>
            <a:r>
              <a:rPr lang="es-MX" b="1" u="sng" dirty="0"/>
              <a:t>DOMINGO 17 DE NOVIEMBRE DE 2024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ED862522-4D52-CA23-0444-26FF66D87CD4}"/>
              </a:ext>
            </a:extLst>
          </p:cNvPr>
          <p:cNvSpPr txBox="1">
            <a:spLocks/>
          </p:cNvSpPr>
          <p:nvPr/>
        </p:nvSpPr>
        <p:spPr>
          <a:xfrm>
            <a:off x="1867857" y="195033"/>
            <a:ext cx="8991531" cy="6463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2800" dirty="0"/>
              <a:t>FORMULARIO DE ELECCIÓN DE CARRERA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861162-C818-9385-71F5-6F7B4696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612" y="4507563"/>
            <a:ext cx="2135832" cy="21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94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4954" y="3015147"/>
            <a:ext cx="6958323" cy="1038760"/>
          </a:xfrm>
        </p:spPr>
        <p:txBody>
          <a:bodyPr>
            <a:normAutofit/>
          </a:bodyPr>
          <a:lstStyle/>
          <a:p>
            <a:r>
              <a:rPr lang="es-MX" dirty="0"/>
              <a:t>Fin de la presentación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6D669A3-EED9-077A-F5DC-6377278EB6D3}"/>
              </a:ext>
            </a:extLst>
          </p:cNvPr>
          <p:cNvGrpSpPr/>
          <p:nvPr/>
        </p:nvGrpSpPr>
        <p:grpSpPr>
          <a:xfrm>
            <a:off x="429281" y="5684873"/>
            <a:ext cx="6064509" cy="795432"/>
            <a:chOff x="6547558" y="5679252"/>
            <a:chExt cx="4989684" cy="654456"/>
          </a:xfrm>
        </p:grpSpPr>
        <p:pic>
          <p:nvPicPr>
            <p:cNvPr id="7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8D626D4F-0B09-7589-6FA1-033157E7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7558" y="5687113"/>
              <a:ext cx="2665323" cy="646595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">
              <a:extLst>
                <a:ext uri="{FF2B5EF4-FFF2-40B4-BE49-F238E27FC236}">
                  <a16:creationId xmlns:a16="http://schemas.microsoft.com/office/drawing/2014/main" id="{BEBF21ED-F5EB-42AF-4E12-BBFAA59F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7127" y="5679252"/>
              <a:ext cx="1910115" cy="635850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8CF6E1B7-2A08-4ACA-529A-17DF2F88C260}"/>
                </a:ext>
              </a:extLst>
            </p:cNvPr>
            <p:cNvCxnSpPr>
              <a:cxnSpLocks/>
            </p:cNvCxnSpPr>
            <p:nvPr/>
          </p:nvCxnSpPr>
          <p:spPr>
            <a:xfrm>
              <a:off x="9403645" y="5757332"/>
              <a:ext cx="0" cy="47969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13E22C8-B842-DC08-3C29-04DCB064055D}"/>
              </a:ext>
            </a:extLst>
          </p:cNvPr>
          <p:cNvGrpSpPr/>
          <p:nvPr/>
        </p:nvGrpSpPr>
        <p:grpSpPr>
          <a:xfrm>
            <a:off x="6167130" y="244864"/>
            <a:ext cx="5642302" cy="573042"/>
            <a:chOff x="7209224" y="6093591"/>
            <a:chExt cx="4653043" cy="651368"/>
          </a:xfrm>
        </p:grpSpPr>
        <p:pic>
          <p:nvPicPr>
            <p:cNvPr id="6" name="Imagen 5" descr="Texto">
              <a:extLst>
                <a:ext uri="{FF2B5EF4-FFF2-40B4-BE49-F238E27FC236}">
                  <a16:creationId xmlns:a16="http://schemas.microsoft.com/office/drawing/2014/main" id="{5D90F28F-EC24-2FB1-EC3D-4C17DE70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7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DBA175AA-680A-72F4-73A5-16BBFA69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C95A2C6-2849-F117-67C9-5B5E3E85BE4F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Abrir llave 11">
            <a:extLst>
              <a:ext uri="{FF2B5EF4-FFF2-40B4-BE49-F238E27FC236}">
                <a16:creationId xmlns:a16="http://schemas.microsoft.com/office/drawing/2014/main" id="{074705E7-C6B1-41EB-854A-848A96439812}"/>
              </a:ext>
            </a:extLst>
          </p:cNvPr>
          <p:cNvSpPr/>
          <p:nvPr/>
        </p:nvSpPr>
        <p:spPr>
          <a:xfrm>
            <a:off x="3887645" y="1614828"/>
            <a:ext cx="523759" cy="4722471"/>
          </a:xfrm>
          <a:prstGeom prst="leftBrace">
            <a:avLst/>
          </a:prstGeom>
          <a:ln w="76200">
            <a:solidFill>
              <a:srgbClr val="6E1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800" b="1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E5199A-451A-4D02-9CA0-FE15785721A9}"/>
              </a:ext>
            </a:extLst>
          </p:cNvPr>
          <p:cNvSpPr txBox="1"/>
          <p:nvPr/>
        </p:nvSpPr>
        <p:spPr>
          <a:xfrm>
            <a:off x="606223" y="3296695"/>
            <a:ext cx="3281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1- ECONÓMICO-ADMINISTRATIVO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159E0E-B1CE-450D-894F-F9CA6A081D9B}"/>
              </a:ext>
            </a:extLst>
          </p:cNvPr>
          <p:cNvSpPr txBox="1"/>
          <p:nvPr/>
        </p:nvSpPr>
        <p:spPr>
          <a:xfrm>
            <a:off x="4947354" y="2227200"/>
            <a:ext cx="6801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Carrera 1:   Administrador de Recursos Humanos.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730C50-3D76-4BA8-8091-B8D121DC63DA}"/>
              </a:ext>
            </a:extLst>
          </p:cNvPr>
          <p:cNvSpPr txBox="1"/>
          <p:nvPr/>
        </p:nvSpPr>
        <p:spPr>
          <a:xfrm>
            <a:off x="4947354" y="4844125"/>
            <a:ext cx="4395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Carrera 2:  Contabilidad.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A06C04E-9A7A-4001-B295-805EFD6BF3E5}"/>
              </a:ext>
            </a:extLst>
          </p:cNvPr>
          <p:cNvSpPr txBox="1"/>
          <p:nvPr/>
        </p:nvSpPr>
        <p:spPr>
          <a:xfrm>
            <a:off x="840610" y="103606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(ÁREAS DE ESTUDIO)</a:t>
            </a:r>
            <a:endParaRPr lang="es-MX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A8CD918-498E-498C-BC8A-B48000F3D53B}"/>
              </a:ext>
            </a:extLst>
          </p:cNvPr>
          <p:cNvSpPr txBox="1"/>
          <p:nvPr/>
        </p:nvSpPr>
        <p:spPr>
          <a:xfrm>
            <a:off x="6529566" y="100380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(CARRERAS A ESCOGER)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13E22C8-B842-DC08-3C29-04DCB064055D}"/>
              </a:ext>
            </a:extLst>
          </p:cNvPr>
          <p:cNvGrpSpPr/>
          <p:nvPr/>
        </p:nvGrpSpPr>
        <p:grpSpPr>
          <a:xfrm>
            <a:off x="6167130" y="244864"/>
            <a:ext cx="5642302" cy="573042"/>
            <a:chOff x="7209224" y="6093591"/>
            <a:chExt cx="4653043" cy="651368"/>
          </a:xfrm>
        </p:grpSpPr>
        <p:pic>
          <p:nvPicPr>
            <p:cNvPr id="6" name="Imagen 5" descr="Texto">
              <a:extLst>
                <a:ext uri="{FF2B5EF4-FFF2-40B4-BE49-F238E27FC236}">
                  <a16:creationId xmlns:a16="http://schemas.microsoft.com/office/drawing/2014/main" id="{5D90F28F-EC24-2FB1-EC3D-4C17DE70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7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DBA175AA-680A-72F4-73A5-16BBFA69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C95A2C6-2849-F117-67C9-5B5E3E85BE4F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Abrir llave 11">
            <a:extLst>
              <a:ext uri="{FF2B5EF4-FFF2-40B4-BE49-F238E27FC236}">
                <a16:creationId xmlns:a16="http://schemas.microsoft.com/office/drawing/2014/main" id="{074705E7-C6B1-41EB-854A-848A96439812}"/>
              </a:ext>
            </a:extLst>
          </p:cNvPr>
          <p:cNvSpPr/>
          <p:nvPr/>
        </p:nvSpPr>
        <p:spPr>
          <a:xfrm>
            <a:off x="3887645" y="1614828"/>
            <a:ext cx="523759" cy="4722471"/>
          </a:xfrm>
          <a:prstGeom prst="leftBrace">
            <a:avLst/>
          </a:prstGeom>
          <a:ln w="76200">
            <a:solidFill>
              <a:srgbClr val="6E1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800" b="1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E5199A-451A-4D02-9CA0-FE15785721A9}"/>
              </a:ext>
            </a:extLst>
          </p:cNvPr>
          <p:cNvSpPr txBox="1"/>
          <p:nvPr/>
        </p:nvSpPr>
        <p:spPr>
          <a:xfrm>
            <a:off x="606223" y="3296695"/>
            <a:ext cx="3281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2- INFORMÁTICA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159E0E-B1CE-450D-894F-F9CA6A081D9B}"/>
              </a:ext>
            </a:extLst>
          </p:cNvPr>
          <p:cNvSpPr txBox="1"/>
          <p:nvPr/>
        </p:nvSpPr>
        <p:spPr>
          <a:xfrm>
            <a:off x="4947354" y="2227200"/>
            <a:ext cx="6801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Carrera 3:   Programación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730C50-3D76-4BA8-8091-B8D121DC63DA}"/>
              </a:ext>
            </a:extLst>
          </p:cNvPr>
          <p:cNvSpPr txBox="1"/>
          <p:nvPr/>
        </p:nvSpPr>
        <p:spPr>
          <a:xfrm>
            <a:off x="4947354" y="4531608"/>
            <a:ext cx="66620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Carrera 4: Soporte y Mantenimiento de Equipo de Computo. 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A06C04E-9A7A-4001-B295-805EFD6BF3E5}"/>
              </a:ext>
            </a:extLst>
          </p:cNvPr>
          <p:cNvSpPr txBox="1"/>
          <p:nvPr/>
        </p:nvSpPr>
        <p:spPr>
          <a:xfrm>
            <a:off x="840610" y="103606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(ÁREAS DE ESTUDIO)</a:t>
            </a:r>
            <a:endParaRPr lang="es-MX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A8CD918-498E-498C-BC8A-B48000F3D53B}"/>
              </a:ext>
            </a:extLst>
          </p:cNvPr>
          <p:cNvSpPr txBox="1"/>
          <p:nvPr/>
        </p:nvSpPr>
        <p:spPr>
          <a:xfrm>
            <a:off x="6529566" y="100380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(CARRERAS A ESCOGER)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566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701F5C-A251-7D41-B722-5DB282B5A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92051" y="3072788"/>
            <a:ext cx="6519411" cy="901530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A CONTINUACIÓN SE DESCRIBE CADA CARRERA </a:t>
            </a:r>
          </a:p>
          <a:p>
            <a:endParaRPr lang="es-MX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A7C3A36-A84B-5323-504D-487CC7D73BFA}"/>
              </a:ext>
            </a:extLst>
          </p:cNvPr>
          <p:cNvGrpSpPr/>
          <p:nvPr/>
        </p:nvGrpSpPr>
        <p:grpSpPr>
          <a:xfrm>
            <a:off x="399137" y="5638343"/>
            <a:ext cx="6473548" cy="901530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47268EB-86AA-3CE8-871A-9E6360B9B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32D453CA-DDC2-053D-F945-82129893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3469772-28C1-F31F-EF9E-7BF075ABEA8F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577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2695626-FC9E-CCF1-F3E3-4B01ABA5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264281"/>
            <a:ext cx="4114800" cy="1029144"/>
          </a:xfrm>
        </p:spPr>
        <p:txBody>
          <a:bodyPr/>
          <a:lstStyle/>
          <a:p>
            <a:r>
              <a:rPr lang="es-MX" sz="2800" dirty="0"/>
              <a:t>ADMINISTRACIÓN DE RECURSOS HUMANOS.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51E5400-56DB-9C88-36D4-C5B11C2E6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973" y="264281"/>
            <a:ext cx="5899656" cy="2949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1A8BB4-D74F-17BA-7C41-99BF2E0A8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2631">
            <a:off x="4268575" y="3752997"/>
            <a:ext cx="3865153" cy="2169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8F0CB9-9FE8-0E6A-E8A7-ED4202411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4990">
            <a:off x="8640291" y="3685692"/>
            <a:ext cx="3458910" cy="2248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337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44864"/>
            <a:ext cx="8256732" cy="1806095"/>
          </a:xfrm>
        </p:spPr>
        <p:txBody>
          <a:bodyPr/>
          <a:lstStyle/>
          <a:p>
            <a:pPr algn="l"/>
            <a:r>
              <a:rPr lang="es-MX" dirty="0"/>
              <a:t>ADMINISTRACIÓN DE RECURSOS HUMANOS.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12DEFAF-D76E-E3FC-11E2-9C94957C3D4F}"/>
              </a:ext>
            </a:extLst>
          </p:cNvPr>
          <p:cNvGrpSpPr/>
          <p:nvPr/>
        </p:nvGrpSpPr>
        <p:grpSpPr>
          <a:xfrm>
            <a:off x="7694632" y="244864"/>
            <a:ext cx="4114800" cy="573042"/>
            <a:chOff x="7209224" y="6093591"/>
            <a:chExt cx="4653043" cy="651368"/>
          </a:xfrm>
        </p:grpSpPr>
        <p:pic>
          <p:nvPicPr>
            <p:cNvPr id="9" name="Imagen 8" descr="Texto">
              <a:extLst>
                <a:ext uri="{FF2B5EF4-FFF2-40B4-BE49-F238E27FC236}">
                  <a16:creationId xmlns:a16="http://schemas.microsoft.com/office/drawing/2014/main" id="{C2F5F793-C235-5561-DFD5-88D657C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0554F86-DC29-CDC0-86C8-39314A36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CA3CE2B-D3EE-53D8-ACF9-1B26EF7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DEAB999-CD05-4F9A-9730-E171C814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2411915"/>
            <a:ext cx="10302995" cy="362635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carrera de Técnico en Administración de Recursos Humanos proporciona al estudiante la preparación profesional en: 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endParaRPr lang="es-MX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Gestión de trámites administrativos del área de recursos humanos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Integración del talento humano en la organización.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Implementación del plan de desarrollo.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Evaluación del talento humano.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Manejo de la nómina y compensaciones. </a:t>
            </a:r>
          </a:p>
        </p:txBody>
      </p:sp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3F323E-A1DC-4C6C-A5CC-D3F82C76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03" y="271301"/>
            <a:ext cx="10389627" cy="60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21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1593</TotalTime>
  <Words>1961</Words>
  <Application>Microsoft Office PowerPoint</Application>
  <PresentationFormat>Panorámica</PresentationFormat>
  <Paragraphs>375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Calibri</vt:lpstr>
      <vt:lpstr>Montserrat Medium</vt:lpstr>
      <vt:lpstr>Wingdings</vt:lpstr>
      <vt:lpstr>Montserrat SemiBold</vt:lpstr>
      <vt:lpstr>Times New Roman</vt:lpstr>
      <vt:lpstr>Arial</vt:lpstr>
      <vt:lpstr>Montserrat</vt:lpstr>
      <vt:lpstr>Tema de Office</vt:lpstr>
      <vt:lpstr>CARRERAS QUE OFERTA  EL CETIS-31</vt:lpstr>
      <vt:lpstr>Presentación de PowerPoint</vt:lpstr>
      <vt:lpstr> De las dos áreas de estudio que hay, estas se dividen en 4 carreras….    EL ALUMNO PUEDE ESCOGER  SÓLO UNA CARRERA…</vt:lpstr>
      <vt:lpstr>Presentación de PowerPoint</vt:lpstr>
      <vt:lpstr>Presentación de PowerPoint</vt:lpstr>
      <vt:lpstr>Presentación de PowerPoint</vt:lpstr>
      <vt:lpstr>ADMINISTRACIÓN DE RECURSOS HUMANOS. </vt:lpstr>
      <vt:lpstr>ADMINISTRACIÓN DE RECURSOS HUMANOS. </vt:lpstr>
      <vt:lpstr>Presentación de PowerPoint</vt:lpstr>
      <vt:lpstr>Presentación de PowerPoint</vt:lpstr>
      <vt:lpstr>Presentación de PowerPoint</vt:lpstr>
      <vt:lpstr>Estructura curricular del bachillerato  con carrera técnica en A.R.H. </vt:lpstr>
      <vt:lpstr>CONTABILIDAD</vt:lpstr>
      <vt:lpstr>CONTABILIDAD</vt:lpstr>
      <vt:lpstr>Presentación de PowerPoint</vt:lpstr>
      <vt:lpstr>Presentación de PowerPoint</vt:lpstr>
      <vt:lpstr>Presentación de PowerPoint</vt:lpstr>
      <vt:lpstr>Estructura curricular del bachillerato  con carrera técnica en Contabilidad </vt:lpstr>
      <vt:lpstr>PROGRAMACIÓN</vt:lpstr>
      <vt:lpstr>PROGRAMACIÓN </vt:lpstr>
      <vt:lpstr>Presentación de PowerPoint</vt:lpstr>
      <vt:lpstr>Presentación de PowerPoint</vt:lpstr>
      <vt:lpstr>Presentación de PowerPoint</vt:lpstr>
      <vt:lpstr>Estructura curricular del bachillerato  con carrera técnica en Programación</vt:lpstr>
      <vt:lpstr>SOPORTE Y MANTENIMIENTO DE EQUIPO DE COMPUTO </vt:lpstr>
      <vt:lpstr>SOPORTE Y MANTENIMIENTO DE EQUIPO DE COMPUTO </vt:lpstr>
      <vt:lpstr>Presentación de PowerPoint</vt:lpstr>
      <vt:lpstr>Presentación de PowerPoint</vt:lpstr>
      <vt:lpstr>Presentación de PowerPoint</vt:lpstr>
      <vt:lpstr>Estructura curricular del bachillerato  con carrera técnica en S.M.E.C.</vt:lpstr>
      <vt:lpstr>UNA VES ANALIZADA LA PRESENTACIÓN EL ALUMNO EN COMPAÑÍA DEL TUTOR DEBE SELECCIONAR LA CARRERA A TRAVÉS DEL SIGUIENTE FORMULARIO: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Diego Mendez Leon</cp:lastModifiedBy>
  <cp:revision>75</cp:revision>
  <cp:lastPrinted>2024-11-05T00:44:33Z</cp:lastPrinted>
  <dcterms:created xsi:type="dcterms:W3CDTF">2018-12-04T03:27:02Z</dcterms:created>
  <dcterms:modified xsi:type="dcterms:W3CDTF">2024-11-05T04:22:44Z</dcterms:modified>
</cp:coreProperties>
</file>